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398" r:id="rId2"/>
    <p:sldId id="365" r:id="rId3"/>
    <p:sldId id="367" r:id="rId4"/>
    <p:sldId id="368" r:id="rId5"/>
    <p:sldId id="369" r:id="rId6"/>
    <p:sldId id="399" r:id="rId7"/>
    <p:sldId id="400" r:id="rId8"/>
    <p:sldId id="401" r:id="rId9"/>
    <p:sldId id="402" r:id="rId10"/>
    <p:sldId id="403" r:id="rId11"/>
    <p:sldId id="404" r:id="rId12"/>
    <p:sldId id="405" r:id="rId13"/>
    <p:sldId id="406" r:id="rId14"/>
    <p:sldId id="407" r:id="rId15"/>
    <p:sldId id="408" r:id="rId16"/>
    <p:sldId id="409" r:id="rId17"/>
    <p:sldId id="410" r:id="rId18"/>
    <p:sldId id="386" r:id="rId19"/>
    <p:sldId id="387" r:id="rId20"/>
    <p:sldId id="394" r:id="rId21"/>
    <p:sldId id="395" r:id="rId22"/>
    <p:sldId id="388" r:id="rId23"/>
    <p:sldId id="396" r:id="rId24"/>
    <p:sldId id="397" r:id="rId2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A0C64-0A0F-D2C1-001B-55C7BB6DA6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9C7F32-848C-4534-8167-68A9EFAE36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3</a:t>
            </a:r>
          </a:p>
        </p:txBody>
      </p:sp>
    </p:spTree>
    <p:extLst>
      <p:ext uri="{BB962C8B-B14F-4D97-AF65-F5344CB8AC3E}">
        <p14:creationId xmlns:p14="http://schemas.microsoft.com/office/powerpoint/2010/main" val="3565622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6481E4-E7F8-13D1-A5CB-F877C7E1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4A1D65AA-6802-69B0-9356-6A8270C4EB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4" b="7572"/>
          <a:stretch/>
        </p:blipFill>
        <p:spPr>
          <a:xfrm>
            <a:off x="1119600" y="1144800"/>
            <a:ext cx="9951359" cy="5536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59FB288-2863-CD5F-8E97-D91090956C06}"/>
              </a:ext>
            </a:extLst>
          </p:cNvPr>
          <p:cNvSpPr/>
          <p:nvPr/>
        </p:nvSpPr>
        <p:spPr>
          <a:xfrm>
            <a:off x="7680304" y="356580"/>
            <a:ext cx="1118795" cy="344244"/>
          </a:xfrm>
          <a:prstGeom prst="accentCallout2">
            <a:avLst>
              <a:gd name="adj1" fmla="val 58088"/>
              <a:gd name="adj2" fmla="val -5905"/>
              <a:gd name="adj3" fmla="val 54613"/>
              <a:gd name="adj4" fmla="val -58380"/>
              <a:gd name="adj5" fmla="val 315901"/>
              <a:gd name="adj6" fmla="val -20249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41A4FD16-417D-8880-877F-A6B7E869F74F}"/>
              </a:ext>
            </a:extLst>
          </p:cNvPr>
          <p:cNvSpPr/>
          <p:nvPr/>
        </p:nvSpPr>
        <p:spPr>
          <a:xfrm>
            <a:off x="7755685" y="838476"/>
            <a:ext cx="968031" cy="612648"/>
          </a:xfrm>
          <a:prstGeom prst="wedgeEllipseCallout">
            <a:avLst>
              <a:gd name="adj1" fmla="val -178377"/>
              <a:gd name="adj2" fmla="val 137021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err="1"/>
              <a:t>GND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51304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893D3-F311-D62E-5BB7-2991F9AED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CFC8D407-B041-E432-8C5B-6DBDCF57C3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4" b="7572"/>
          <a:stretch/>
        </p:blipFill>
        <p:spPr>
          <a:xfrm>
            <a:off x="1119600" y="1144800"/>
            <a:ext cx="9951362" cy="5536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EACFB7B-14E4-9FEE-CCD9-8A3E1843DADA}"/>
              </a:ext>
            </a:extLst>
          </p:cNvPr>
          <p:cNvSpPr/>
          <p:nvPr/>
        </p:nvSpPr>
        <p:spPr>
          <a:xfrm>
            <a:off x="75643" y="97267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0179"/>
              <a:gd name="adj4" fmla="val 122415"/>
              <a:gd name="adj5" fmla="val 829121"/>
              <a:gd name="adj6" fmla="val 27517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396459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B26788-605C-1F6D-F896-E178024F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05971579-0CD1-E322-AFF6-72ED272C81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4" b="7572"/>
          <a:stretch/>
        </p:blipFill>
        <p:spPr>
          <a:xfrm>
            <a:off x="1119600" y="1144800"/>
            <a:ext cx="9951365" cy="5536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F5B7AAA-7F45-E699-F0D4-95BA85CBB449}"/>
              </a:ext>
            </a:extLst>
          </p:cNvPr>
          <p:cNvSpPr/>
          <p:nvPr/>
        </p:nvSpPr>
        <p:spPr>
          <a:xfrm>
            <a:off x="67769" y="972678"/>
            <a:ext cx="1398494" cy="344244"/>
          </a:xfrm>
          <a:prstGeom prst="accentCallout2">
            <a:avLst>
              <a:gd name="adj1" fmla="val 48601"/>
              <a:gd name="adj2" fmla="val 106961"/>
              <a:gd name="adj3" fmla="val 50180"/>
              <a:gd name="adj4" fmla="val 121404"/>
              <a:gd name="adj5" fmla="val 448602"/>
              <a:gd name="adj6" fmla="val 21904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1332550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FB12F-EE3C-1867-B060-EAAEBA980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11CE21C4-5CFA-2F67-E786-49117AA059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4" b="7572"/>
          <a:stretch/>
        </p:blipFill>
        <p:spPr>
          <a:xfrm>
            <a:off x="1119600" y="1144800"/>
            <a:ext cx="9951365" cy="5536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09D9340-6BCD-B83D-0FF1-87589A3CF4E1}"/>
              </a:ext>
            </a:extLst>
          </p:cNvPr>
          <p:cNvSpPr/>
          <p:nvPr/>
        </p:nvSpPr>
        <p:spPr>
          <a:xfrm>
            <a:off x="805" y="1106880"/>
            <a:ext cx="1118795" cy="344244"/>
          </a:xfrm>
          <a:prstGeom prst="accentCallout2">
            <a:avLst>
              <a:gd name="adj1" fmla="val 59555"/>
              <a:gd name="adj2" fmla="val 104434"/>
              <a:gd name="adj3" fmla="val 61133"/>
              <a:gd name="adj4" fmla="val 113988"/>
              <a:gd name="adj5" fmla="val 640231"/>
              <a:gd name="adj6" fmla="val 28294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1C8822BD-DD9D-9B8F-DC2B-7190DD52AEB1}"/>
              </a:ext>
            </a:extLst>
          </p:cNvPr>
          <p:cNvSpPr/>
          <p:nvPr/>
        </p:nvSpPr>
        <p:spPr>
          <a:xfrm>
            <a:off x="7759829" y="838476"/>
            <a:ext cx="914400" cy="612648"/>
          </a:xfrm>
          <a:prstGeom prst="wedgeEllipseCallout">
            <a:avLst>
              <a:gd name="adj1" fmla="val -330721"/>
              <a:gd name="adj2" fmla="val 848256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839105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D7A0D-5331-F9CF-03E1-F2D032E0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424FAB81-18AC-54BF-6AED-133DCE8DA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4" b="7572"/>
          <a:stretch/>
        </p:blipFill>
        <p:spPr>
          <a:xfrm>
            <a:off x="1119600" y="1144800"/>
            <a:ext cx="9951365" cy="5536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6E60EF1-599F-6226-EB21-8CC536DDA54D}"/>
              </a:ext>
            </a:extLst>
          </p:cNvPr>
          <p:cNvSpPr/>
          <p:nvPr/>
        </p:nvSpPr>
        <p:spPr>
          <a:xfrm>
            <a:off x="805" y="830997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0179"/>
              <a:gd name="adj4" fmla="val 122415"/>
              <a:gd name="adj5" fmla="val 447569"/>
              <a:gd name="adj6" fmla="val 24215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686309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FE2573-7CF0-9F2C-C245-85337F35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D07D4CED-2CA4-8AD2-34E2-9FE1B210B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4" b="7572"/>
          <a:stretch/>
        </p:blipFill>
        <p:spPr>
          <a:xfrm>
            <a:off x="1119600" y="1144800"/>
            <a:ext cx="9951365" cy="5536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DA75812-336B-EFBE-D46E-62EE230D38FF}"/>
              </a:ext>
            </a:extLst>
          </p:cNvPr>
          <p:cNvSpPr/>
          <p:nvPr/>
        </p:nvSpPr>
        <p:spPr>
          <a:xfrm>
            <a:off x="3412503" y="415498"/>
            <a:ext cx="1552253" cy="344244"/>
          </a:xfrm>
          <a:prstGeom prst="accentCallout2">
            <a:avLst>
              <a:gd name="adj1" fmla="val 65031"/>
              <a:gd name="adj2" fmla="val -2353"/>
              <a:gd name="adj3" fmla="val 64645"/>
              <a:gd name="adj4" fmla="val -14892"/>
              <a:gd name="adj5" fmla="val 1100652"/>
              <a:gd name="adj6" fmla="val -11124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Foquito LED</a:t>
            </a:r>
          </a:p>
        </p:txBody>
      </p:sp>
    </p:spTree>
    <p:extLst>
      <p:ext uri="{BB962C8B-B14F-4D97-AF65-F5344CB8AC3E}">
        <p14:creationId xmlns:p14="http://schemas.microsoft.com/office/powerpoint/2010/main" val="1913465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591BA-F81E-8787-D01B-266F30FD9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E56747BC-FCAD-87C5-5860-187416577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4" b="7572"/>
          <a:stretch/>
        </p:blipFill>
        <p:spPr>
          <a:xfrm>
            <a:off x="1119600" y="1144800"/>
            <a:ext cx="9951367" cy="5536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125CB83-0A01-A181-44C8-4364BD8392A7}"/>
              </a:ext>
            </a:extLst>
          </p:cNvPr>
          <p:cNvSpPr/>
          <p:nvPr/>
        </p:nvSpPr>
        <p:spPr>
          <a:xfrm>
            <a:off x="3864289" y="486753"/>
            <a:ext cx="1357039" cy="344244"/>
          </a:xfrm>
          <a:prstGeom prst="accentCallout2">
            <a:avLst>
              <a:gd name="adj1" fmla="val 59555"/>
              <a:gd name="adj2" fmla="val -1406"/>
              <a:gd name="adj3" fmla="val 62292"/>
              <a:gd name="adj4" fmla="val -15129"/>
              <a:gd name="adj5" fmla="val 586899"/>
              <a:gd name="adj6" fmla="val -15659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3701005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D2C2B-99EB-7B1C-498E-FC1C0600B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4B421B8F-A619-89E6-2588-B33323AEC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4" b="9968"/>
          <a:stretch/>
        </p:blipFill>
        <p:spPr>
          <a:xfrm>
            <a:off x="1119600" y="1144800"/>
            <a:ext cx="9950400" cy="5715443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FFA3513-5B21-FB1C-E6AE-59BAF8BCDA9A}"/>
              </a:ext>
            </a:extLst>
          </p:cNvPr>
          <p:cNvSpPr/>
          <p:nvPr/>
        </p:nvSpPr>
        <p:spPr>
          <a:xfrm>
            <a:off x="805" y="830997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8989"/>
              <a:gd name="adj4" fmla="val 118703"/>
              <a:gd name="adj5" fmla="val 1028525"/>
              <a:gd name="adj6" fmla="val 22417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42898400-266D-E90E-8151-01EC3706F28A}"/>
              </a:ext>
            </a:extLst>
          </p:cNvPr>
          <p:cNvSpPr/>
          <p:nvPr/>
        </p:nvSpPr>
        <p:spPr>
          <a:xfrm>
            <a:off x="8527501" y="681575"/>
            <a:ext cx="914400" cy="612648"/>
          </a:xfrm>
          <a:prstGeom prst="wedgeEllipseCallout">
            <a:avLst>
              <a:gd name="adj1" fmla="val -146304"/>
              <a:gd name="adj2" fmla="val 867345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D12</a:t>
            </a:r>
          </a:p>
        </p:txBody>
      </p:sp>
    </p:spTree>
    <p:extLst>
      <p:ext uri="{BB962C8B-B14F-4D97-AF65-F5344CB8AC3E}">
        <p14:creationId xmlns:p14="http://schemas.microsoft.com/office/powerpoint/2010/main" val="4261611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Arduino IDE, para abrir el programa. </a:t>
            </a:r>
          </a:p>
          <a:p>
            <a:endParaRPr lang="es-MX" dirty="0"/>
          </a:p>
        </p:txBody>
      </p:sp>
      <p:pic>
        <p:nvPicPr>
          <p:cNvPr id="5" name="Imagen 4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id="{ACE9267A-67D1-18AC-F580-93C700F0D7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4222" y="2460210"/>
            <a:ext cx="2623556" cy="19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42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Escribir en 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766F4E5-28A6-1309-26DC-89AB8B9EE1CC}"/>
              </a:ext>
            </a:extLst>
          </p:cNvPr>
          <p:cNvSpPr txBox="1"/>
          <p:nvPr/>
        </p:nvSpPr>
        <p:spPr>
          <a:xfrm>
            <a:off x="626253" y="2576566"/>
            <a:ext cx="10939493" cy="215456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400" dirty="0" err="1"/>
              <a:t>void</a:t>
            </a:r>
            <a:r>
              <a:rPr lang="es-MX" sz="2400" dirty="0"/>
              <a:t> </a:t>
            </a:r>
            <a:r>
              <a:rPr lang="es-MX" sz="2400" dirty="0" err="1"/>
              <a:t>setup</a:t>
            </a:r>
            <a:r>
              <a:rPr lang="es-MX" sz="2400" dirty="0"/>
              <a:t>() {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pinMode</a:t>
            </a:r>
            <a:r>
              <a:rPr lang="es-MX" sz="2400" dirty="0"/>
              <a:t>(2, INPUT);            	// declaramos el pin 2 como entrada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pinMode</a:t>
            </a:r>
            <a:r>
              <a:rPr lang="es-MX" sz="2400" dirty="0"/>
              <a:t>(12, OUTPUT);         // declaramos el pin 12 como salida</a:t>
            </a:r>
          </a:p>
          <a:p>
            <a:r>
              <a:rPr lang="es-MX" sz="2400" dirty="0"/>
              <a:t>  </a:t>
            </a:r>
          </a:p>
          <a:p>
            <a:r>
              <a:rPr lang="es-MX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1085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3487407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Escribir en el “</a:t>
            </a:r>
            <a:r>
              <a:rPr lang="es-MX" sz="2400" dirty="0" err="1"/>
              <a:t>loop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828C9A0-BDA0-B56C-2A1A-229BCB2C1D04}"/>
              </a:ext>
            </a:extLst>
          </p:cNvPr>
          <p:cNvSpPr txBox="1"/>
          <p:nvPr/>
        </p:nvSpPr>
        <p:spPr>
          <a:xfrm>
            <a:off x="1010566" y="1874473"/>
            <a:ext cx="10170868" cy="355875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400" dirty="0" err="1"/>
              <a:t>void</a:t>
            </a:r>
            <a:r>
              <a:rPr lang="es-MX" sz="2400" dirty="0"/>
              <a:t> </a:t>
            </a:r>
            <a:r>
              <a:rPr lang="es-MX" sz="2400" dirty="0" err="1"/>
              <a:t>loop</a:t>
            </a:r>
            <a:r>
              <a:rPr lang="es-MX" sz="2400" dirty="0"/>
              <a:t>() {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if</a:t>
            </a:r>
            <a:r>
              <a:rPr lang="es-MX" sz="2400" dirty="0"/>
              <a:t>(</a:t>
            </a:r>
            <a:r>
              <a:rPr lang="es-MX" sz="2400" dirty="0" err="1"/>
              <a:t>digitalRead</a:t>
            </a:r>
            <a:r>
              <a:rPr lang="es-MX" sz="2400" dirty="0"/>
              <a:t>(2) == HIGH){ 	// si el botón está presionado</a:t>
            </a:r>
          </a:p>
          <a:p>
            <a:r>
              <a:rPr lang="es-MX" sz="2400" dirty="0"/>
              <a:t>    </a:t>
            </a:r>
            <a:r>
              <a:rPr lang="es-MX" sz="2400" dirty="0" err="1"/>
              <a:t>digitalWrite</a:t>
            </a:r>
            <a:r>
              <a:rPr lang="es-MX" sz="2400" dirty="0"/>
              <a:t>(12, HIGH);       // encendemos el LED</a:t>
            </a:r>
          </a:p>
          <a:p>
            <a:r>
              <a:rPr lang="es-MX" sz="2400" dirty="0"/>
              <a:t>  }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else</a:t>
            </a:r>
            <a:r>
              <a:rPr lang="es-MX" sz="2400" dirty="0"/>
              <a:t>{                           		// si el botón no está presionado</a:t>
            </a:r>
          </a:p>
          <a:p>
            <a:r>
              <a:rPr lang="es-MX" sz="2400" dirty="0"/>
              <a:t>    </a:t>
            </a:r>
            <a:r>
              <a:rPr lang="es-MX" sz="2400" dirty="0" err="1"/>
              <a:t>digitalWrite</a:t>
            </a:r>
            <a:r>
              <a:rPr lang="es-MX" sz="2400" dirty="0"/>
              <a:t>(12, LOW);        // apagamos el LED</a:t>
            </a:r>
          </a:p>
          <a:p>
            <a:r>
              <a:rPr lang="es-MX" sz="2400" dirty="0"/>
              <a:t>  }</a:t>
            </a:r>
          </a:p>
          <a:p>
            <a:endParaRPr lang="es-MX" sz="2400" dirty="0"/>
          </a:p>
          <a:p>
            <a:r>
              <a:rPr lang="es-MX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0155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Guardar </a:t>
            </a:r>
            <a:r>
              <a:rPr lang="es-MX" dirty="0"/>
              <a:t>y asignar un nombre al archivo.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3DEACCF-7D24-94BE-CC61-45F2B69DB79B}"/>
              </a:ext>
            </a:extLst>
          </p:cNvPr>
          <p:cNvGrpSpPr/>
          <p:nvPr/>
        </p:nvGrpSpPr>
        <p:grpSpPr>
          <a:xfrm>
            <a:off x="3071052" y="2589974"/>
            <a:ext cx="6049895" cy="3083149"/>
            <a:chOff x="1948806" y="2336586"/>
            <a:chExt cx="6049895" cy="3083149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2FDF6A1-CE87-5949-637F-EA4A3BCFA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"/>
            <a:stretch/>
          </p:blipFill>
          <p:spPr>
            <a:xfrm>
              <a:off x="4569973" y="2336586"/>
              <a:ext cx="3428728" cy="30831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Globo: línea doblada con barra de énfasis 6">
              <a:extLst>
                <a:ext uri="{FF2B5EF4-FFF2-40B4-BE49-F238E27FC236}">
                  <a16:creationId xmlns:a16="http://schemas.microsoft.com/office/drawing/2014/main" id="{6BDE299E-6DC4-5AD8-393E-AC0BDF7D4C36}"/>
                </a:ext>
              </a:extLst>
            </p:cNvPr>
            <p:cNvSpPr/>
            <p:nvPr/>
          </p:nvSpPr>
          <p:spPr>
            <a:xfrm>
              <a:off x="1948806" y="3295332"/>
              <a:ext cx="1118795" cy="582828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04191"/>
                <a:gd name="adj6" fmla="val 230201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Guardar como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7989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805344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s-MX" dirty="0"/>
              <a:t>S</a:t>
            </a:r>
            <a:r>
              <a:rPr lang="es-MX" sz="2400" dirty="0"/>
              <a:t>eleccionar la placa con la que se está trabajando y el puerto al que está conectada en la pestaña de “Herramientas”.</a:t>
            </a:r>
          </a:p>
          <a:p>
            <a:endParaRPr lang="es-MX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9D10306-B54D-7729-B879-2A8DA1374007}"/>
              </a:ext>
            </a:extLst>
          </p:cNvPr>
          <p:cNvGrpSpPr/>
          <p:nvPr/>
        </p:nvGrpSpPr>
        <p:grpSpPr>
          <a:xfrm>
            <a:off x="1381836" y="2361833"/>
            <a:ext cx="9428327" cy="3600000"/>
            <a:chOff x="1669252" y="1590652"/>
            <a:chExt cx="9428327" cy="3600000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C2CF8F99-2536-5A5B-5FA0-7A2521B08455}"/>
                </a:ext>
              </a:extLst>
            </p:cNvPr>
            <p:cNvGrpSpPr/>
            <p:nvPr/>
          </p:nvGrpSpPr>
          <p:grpSpPr>
            <a:xfrm>
              <a:off x="3399592" y="1590652"/>
              <a:ext cx="6438471" cy="3600000"/>
              <a:chOff x="3785182" y="1782457"/>
              <a:chExt cx="6438471" cy="3600000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8EB7A0E5-1EC0-5A13-B05E-F03CAE2C8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011" t="18795" r="28949" b="39726"/>
              <a:stretch/>
            </p:blipFill>
            <p:spPr>
              <a:xfrm>
                <a:off x="3785182" y="1782457"/>
                <a:ext cx="4865872" cy="360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16C47A72-C571-3605-3F0E-3A2E813F4B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0148" t="45944" r="18909" b="43775"/>
              <a:stretch/>
            </p:blipFill>
            <p:spPr>
              <a:xfrm>
                <a:off x="8651054" y="4152275"/>
                <a:ext cx="1572599" cy="923361"/>
              </a:xfrm>
              <a:prstGeom prst="rect">
                <a:avLst/>
              </a:prstGeom>
            </p:spPr>
          </p:pic>
        </p:grpSp>
        <p:sp>
          <p:nvSpPr>
            <p:cNvPr id="10" name="Globo: línea doblada con barra de énfasis 9">
              <a:extLst>
                <a:ext uri="{FF2B5EF4-FFF2-40B4-BE49-F238E27FC236}">
                  <a16:creationId xmlns:a16="http://schemas.microsoft.com/office/drawing/2014/main" id="{039F5F40-E917-C79C-7682-0FF8A13A4E69}"/>
                </a:ext>
              </a:extLst>
            </p:cNvPr>
            <p:cNvSpPr/>
            <p:nvPr/>
          </p:nvSpPr>
          <p:spPr>
            <a:xfrm>
              <a:off x="1669252" y="3012859"/>
              <a:ext cx="1443604" cy="416141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90942"/>
                <a:gd name="adj6" fmla="val 24746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Placa</a:t>
              </a:r>
            </a:p>
          </p:txBody>
        </p:sp>
        <p:sp>
          <p:nvSpPr>
            <p:cNvPr id="11" name="Globo: línea doblada con barra de énfasis 10">
              <a:extLst>
                <a:ext uri="{FF2B5EF4-FFF2-40B4-BE49-F238E27FC236}">
                  <a16:creationId xmlns:a16="http://schemas.microsoft.com/office/drawing/2014/main" id="{D9E7588F-29B6-C37C-7B12-0A52AC48A3CB}"/>
                </a:ext>
              </a:extLst>
            </p:cNvPr>
            <p:cNvSpPr/>
            <p:nvPr/>
          </p:nvSpPr>
          <p:spPr>
            <a:xfrm>
              <a:off x="9896949" y="4028636"/>
              <a:ext cx="1200630" cy="393514"/>
            </a:xfrm>
            <a:prstGeom prst="accentCallout2">
              <a:avLst>
                <a:gd name="adj1" fmla="val 45384"/>
                <a:gd name="adj2" fmla="val -4505"/>
                <a:gd name="adj3" fmla="val 48122"/>
                <a:gd name="adj4" fmla="val -27805"/>
                <a:gd name="adj5" fmla="val 168361"/>
                <a:gd name="adj6" fmla="val -53342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Puerto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638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64406"/>
            <a:ext cx="11112000" cy="6053594"/>
          </a:xfrm>
        </p:spPr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s-MX" dirty="0"/>
              <a:t>Dar clic en “subir” y esperar a que aparezca la leyenda de “subido”.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47C1C13-09A2-683A-F131-BC2C8768D0A7}"/>
              </a:ext>
            </a:extLst>
          </p:cNvPr>
          <p:cNvGrpSpPr/>
          <p:nvPr/>
        </p:nvGrpSpPr>
        <p:grpSpPr>
          <a:xfrm>
            <a:off x="193637" y="1058779"/>
            <a:ext cx="11804725" cy="5154225"/>
            <a:chOff x="193637" y="1213015"/>
            <a:chExt cx="11804725" cy="5154225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864771B9-BCEA-8560-8FD7-A1BEC7773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2426731" y="1588857"/>
              <a:ext cx="3173386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F03EC014-FC7C-B85C-9A3F-038043FB2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5912313" y="1588857"/>
              <a:ext cx="3185620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7" name="Globo: línea doblada con barra de énfasis 16">
              <a:extLst>
                <a:ext uri="{FF2B5EF4-FFF2-40B4-BE49-F238E27FC236}">
                  <a16:creationId xmlns:a16="http://schemas.microsoft.com/office/drawing/2014/main" id="{68CA142C-E133-9B63-9C81-025D755519C9}"/>
                </a:ext>
              </a:extLst>
            </p:cNvPr>
            <p:cNvSpPr/>
            <p:nvPr/>
          </p:nvSpPr>
          <p:spPr>
            <a:xfrm>
              <a:off x="193638" y="1213015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7468"/>
                <a:gd name="adj5" fmla="val 69699"/>
                <a:gd name="adj6" fmla="val 142309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Clic en “subir” para cargar programa</a:t>
              </a:r>
            </a:p>
          </p:txBody>
        </p:sp>
        <p:sp>
          <p:nvSpPr>
            <p:cNvPr id="18" name="Globo: línea doblada con barra de énfasis 17">
              <a:extLst>
                <a:ext uri="{FF2B5EF4-FFF2-40B4-BE49-F238E27FC236}">
                  <a16:creationId xmlns:a16="http://schemas.microsoft.com/office/drawing/2014/main" id="{E9931621-99F5-7F4E-072B-13F6F299D7D0}"/>
                </a:ext>
              </a:extLst>
            </p:cNvPr>
            <p:cNvSpPr/>
            <p:nvPr/>
          </p:nvSpPr>
          <p:spPr>
            <a:xfrm>
              <a:off x="9571631" y="2040678"/>
              <a:ext cx="2426731" cy="1731981"/>
            </a:xfrm>
            <a:prstGeom prst="accentCallout2">
              <a:avLst>
                <a:gd name="adj1" fmla="val 50447"/>
                <a:gd name="adj2" fmla="val -7462"/>
                <a:gd name="adj3" fmla="val 51960"/>
                <a:gd name="adj4" fmla="val -34902"/>
                <a:gd name="adj5" fmla="val 147277"/>
                <a:gd name="adj6" fmla="val -13660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Una vez que aparezca “subido”, significa que se cargó el programa correctamente en el Arduino</a:t>
              </a:r>
            </a:p>
          </p:txBody>
        </p:sp>
        <p:sp>
          <p:nvSpPr>
            <p:cNvPr id="19" name="Globo: línea doblada con barra de énfasis 18">
              <a:extLst>
                <a:ext uri="{FF2B5EF4-FFF2-40B4-BE49-F238E27FC236}">
                  <a16:creationId xmlns:a16="http://schemas.microsoft.com/office/drawing/2014/main" id="{002B5D85-7C43-F625-2655-FD1F8FA07A00}"/>
                </a:ext>
              </a:extLst>
            </p:cNvPr>
            <p:cNvSpPr/>
            <p:nvPr/>
          </p:nvSpPr>
          <p:spPr>
            <a:xfrm>
              <a:off x="193637" y="5337998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-62466"/>
                <a:gd name="adj6" fmla="val 26132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Esperar a que la barra de estado se llene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6067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39689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95"/>
            <a:ext cx="3741544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Encender un LED al presionar un botón pulsador y apagarlo al soltarlo.</a:t>
            </a:r>
          </a:p>
          <a:p>
            <a:endParaRPr lang="es-MX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2198CF17-31C8-065C-F06E-718C454E7869}"/>
              </a:ext>
            </a:extLst>
          </p:cNvPr>
          <p:cNvGrpSpPr/>
          <p:nvPr/>
        </p:nvGrpSpPr>
        <p:grpSpPr>
          <a:xfrm>
            <a:off x="5498933" y="590912"/>
            <a:ext cx="5141843" cy="5727087"/>
            <a:chOff x="6725305" y="830997"/>
            <a:chExt cx="5141843" cy="5727087"/>
          </a:xfrm>
        </p:grpSpPr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966C65A2-BF9D-B5D2-4519-C826E68DB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39875" y="4270324"/>
              <a:ext cx="1027096" cy="1135173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1912AB83-0FA7-BF8D-EB38-3A28892B0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2434" y="1409572"/>
              <a:ext cx="1080000" cy="1808834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46DFB2B7-6D27-E476-4E53-51EF98083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72521" y="1308904"/>
              <a:ext cx="1080000" cy="1808834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F226FE28-D3E3-12B3-85E1-1856B52D1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01594" y="4270324"/>
              <a:ext cx="1027096" cy="1135173"/>
            </a:xfrm>
            <a:prstGeom prst="rect">
              <a:avLst/>
            </a:prstGeom>
          </p:spPr>
        </p:pic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5C713D5A-B74B-F500-F5AC-FC3C545E2C57}"/>
                </a:ext>
              </a:extLst>
            </p:cNvPr>
            <p:cNvSpPr/>
            <p:nvPr/>
          </p:nvSpPr>
          <p:spPr>
            <a:xfrm>
              <a:off x="6725305" y="830997"/>
              <a:ext cx="5141843" cy="572708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55539A10-358C-AA2A-1DBD-3232B49309E8}"/>
                </a:ext>
              </a:extLst>
            </p:cNvPr>
            <p:cNvSpPr/>
            <p:nvPr/>
          </p:nvSpPr>
          <p:spPr>
            <a:xfrm>
              <a:off x="6725305" y="830997"/>
              <a:ext cx="2556000" cy="572708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82D97C62-FE14-FFB5-3BCB-7F57F05A9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3509133">
              <a:off x="7271791" y="5032477"/>
              <a:ext cx="1463029" cy="1221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4437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9553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D68F41-C3E7-3CCC-BEF9-BA91CE4A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CF8830D-21CE-B9E1-35A8-5420E7AEE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45" t="21020" r="15653" b="12313"/>
          <a:stretch/>
        </p:blipFill>
        <p:spPr>
          <a:xfrm>
            <a:off x="1264377" y="903636"/>
            <a:ext cx="966324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28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6FC45-7E1C-3F97-35CB-D273D244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37DB6FC3-48A5-E6E4-AA3D-ECD0D5C15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0" b="7970"/>
          <a:stretch/>
        </p:blipFill>
        <p:spPr>
          <a:xfrm>
            <a:off x="1120561" y="1143873"/>
            <a:ext cx="9950877" cy="581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68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6567AA-5E88-B265-DBFB-4E0753C87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86E62E28-4A15-9479-B1F6-4FD97253BA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4" b="8622"/>
          <a:stretch/>
        </p:blipFill>
        <p:spPr>
          <a:xfrm>
            <a:off x="1120800" y="1717348"/>
            <a:ext cx="9950400" cy="495882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715AAE8-AB2B-41D7-4C0E-59F5AEA66586}"/>
              </a:ext>
            </a:extLst>
          </p:cNvPr>
          <p:cNvSpPr/>
          <p:nvPr/>
        </p:nvSpPr>
        <p:spPr>
          <a:xfrm>
            <a:off x="2975040" y="415498"/>
            <a:ext cx="1118795" cy="344244"/>
          </a:xfrm>
          <a:prstGeom prst="accentCallout2">
            <a:avLst>
              <a:gd name="adj1" fmla="val 62292"/>
              <a:gd name="adj2" fmla="val 103591"/>
              <a:gd name="adj3" fmla="val 61134"/>
              <a:gd name="adj4" fmla="val 119887"/>
              <a:gd name="adj5" fmla="val 331166"/>
              <a:gd name="adj6" fmla="val 27596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1302685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606DC8-F3CA-181F-53B6-B17E61018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2DCC0B58-F92A-AD86-E597-16E0EBA586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4" b="7572"/>
          <a:stretch/>
        </p:blipFill>
        <p:spPr>
          <a:xfrm>
            <a:off x="1120800" y="1144346"/>
            <a:ext cx="9950400" cy="5536266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32D6FED-3232-B852-8A14-4EBA6D5E1632}"/>
              </a:ext>
            </a:extLst>
          </p:cNvPr>
          <p:cNvSpPr/>
          <p:nvPr/>
        </p:nvSpPr>
        <p:spPr>
          <a:xfrm>
            <a:off x="2660696" y="71254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324024"/>
              <a:gd name="adj6" fmla="val 31887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3EF87F6E-626E-222C-75FC-0B4856993A77}"/>
              </a:ext>
            </a:extLst>
          </p:cNvPr>
          <p:cNvSpPr/>
          <p:nvPr/>
        </p:nvSpPr>
        <p:spPr>
          <a:xfrm>
            <a:off x="8412511" y="415498"/>
            <a:ext cx="914400" cy="612648"/>
          </a:xfrm>
          <a:prstGeom prst="wedgeEllipseCallout">
            <a:avLst>
              <a:gd name="adj1" fmla="val -203259"/>
              <a:gd name="adj2" fmla="val 191388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 V</a:t>
            </a:r>
          </a:p>
        </p:txBody>
      </p:sp>
    </p:spTree>
    <p:extLst>
      <p:ext uri="{BB962C8B-B14F-4D97-AF65-F5344CB8AC3E}">
        <p14:creationId xmlns:p14="http://schemas.microsoft.com/office/powerpoint/2010/main" val="26876776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</TotalTime>
  <Words>440</Words>
  <Application>Microsoft Office PowerPoint</Application>
  <PresentationFormat>Panorámica</PresentationFormat>
  <Paragraphs>79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7" baseType="lpstr">
      <vt:lpstr>Arial</vt:lpstr>
      <vt:lpstr>Trebuchet MS</vt:lpstr>
      <vt:lpstr>Tema de Office</vt:lpstr>
      <vt:lpstr>PRÁCTICA 2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123</cp:revision>
  <dcterms:created xsi:type="dcterms:W3CDTF">2017-08-15T18:33:09Z</dcterms:created>
  <dcterms:modified xsi:type="dcterms:W3CDTF">2022-08-24T15:11:31Z</dcterms:modified>
</cp:coreProperties>
</file>